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328" r:id="rId2"/>
    <p:sldId id="330" r:id="rId3"/>
    <p:sldId id="265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6" r:id="rId16"/>
    <p:sldId id="287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3" r:id="rId25"/>
    <p:sldId id="281" r:id="rId26"/>
    <p:sldId id="282" r:id="rId27"/>
    <p:sldId id="284" r:id="rId28"/>
    <p:sldId id="288" r:id="rId29"/>
    <p:sldId id="285" r:id="rId30"/>
    <p:sldId id="286" r:id="rId31"/>
    <p:sldId id="289" r:id="rId32"/>
    <p:sldId id="290" r:id="rId33"/>
    <p:sldId id="291" r:id="rId34"/>
    <p:sldId id="292" r:id="rId35"/>
    <p:sldId id="294" r:id="rId36"/>
    <p:sldId id="295" r:id="rId37"/>
    <p:sldId id="296" r:id="rId38"/>
    <p:sldId id="297" r:id="rId39"/>
    <p:sldId id="300" r:id="rId40"/>
    <p:sldId id="298" r:id="rId41"/>
    <p:sldId id="299" r:id="rId42"/>
    <p:sldId id="312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10" r:id="rId52"/>
    <p:sldId id="311" r:id="rId53"/>
    <p:sldId id="314" r:id="rId54"/>
    <p:sldId id="315" r:id="rId55"/>
    <p:sldId id="324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9" r:id="rId65"/>
    <p:sldId id="325" r:id="rId66"/>
  </p:sldIdLst>
  <p:sldSz cx="9144000" cy="6858000" type="screen4x3"/>
  <p:notesSz cx="6858000" cy="9144000"/>
  <p:custDataLst>
    <p:tags r:id="rId6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A83"/>
    <a:srgbClr val="1508C4"/>
    <a:srgbClr val="1F08C6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1192" autoAdjust="0"/>
  </p:normalViewPr>
  <p:slideViewPr>
    <p:cSldViewPr>
      <p:cViewPr varScale="1">
        <p:scale>
          <a:sx n="70" d="100"/>
          <a:sy n="70" d="100"/>
        </p:scale>
        <p:origin x="28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201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264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hyperlink" Target="http://sun-shine-kz.ucoz.ru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0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4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5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2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1.xml"/><Relationship Id="rId18" Type="http://schemas.openxmlformats.org/officeDocument/2006/relationships/slide" Target="slide42.xml"/><Relationship Id="rId26" Type="http://schemas.openxmlformats.org/officeDocument/2006/relationships/slide" Target="slide60.xml"/><Relationship Id="rId3" Type="http://schemas.openxmlformats.org/officeDocument/2006/relationships/slide" Target="slide9.xml"/><Relationship Id="rId21" Type="http://schemas.openxmlformats.org/officeDocument/2006/relationships/slide" Target="slide49.xml"/><Relationship Id="rId7" Type="http://schemas.openxmlformats.org/officeDocument/2006/relationships/slide" Target="slide18.xml"/><Relationship Id="rId12" Type="http://schemas.openxmlformats.org/officeDocument/2006/relationships/slide" Target="slide29.xml"/><Relationship Id="rId17" Type="http://schemas.openxmlformats.org/officeDocument/2006/relationships/slide" Target="slide39.xml"/><Relationship Id="rId25" Type="http://schemas.openxmlformats.org/officeDocument/2006/relationships/slide" Target="slide58.xml"/><Relationship Id="rId2" Type="http://schemas.openxmlformats.org/officeDocument/2006/relationships/notesSlide" Target="../notesSlides/notesSlide2.xml"/><Relationship Id="rId16" Type="http://schemas.openxmlformats.org/officeDocument/2006/relationships/slide" Target="slide37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7.xml"/><Relationship Id="rId24" Type="http://schemas.openxmlformats.org/officeDocument/2006/relationships/slide" Target="slide55.xml"/><Relationship Id="rId5" Type="http://schemas.openxmlformats.org/officeDocument/2006/relationships/slide" Target="slide13.xml"/><Relationship Id="rId15" Type="http://schemas.openxmlformats.org/officeDocument/2006/relationships/slide" Target="slide35.xml"/><Relationship Id="rId23" Type="http://schemas.openxmlformats.org/officeDocument/2006/relationships/slide" Target="slide53.xml"/><Relationship Id="rId28" Type="http://schemas.openxmlformats.org/officeDocument/2006/relationships/image" Target="../media/image7.png"/><Relationship Id="rId10" Type="http://schemas.openxmlformats.org/officeDocument/2006/relationships/slide" Target="slide24.xml"/><Relationship Id="rId19" Type="http://schemas.openxmlformats.org/officeDocument/2006/relationships/slide" Target="slide45.xml"/><Relationship Id="rId4" Type="http://schemas.openxmlformats.org/officeDocument/2006/relationships/slide" Target="slide11.xml"/><Relationship Id="rId9" Type="http://schemas.openxmlformats.org/officeDocument/2006/relationships/slide" Target="slide22.xml"/><Relationship Id="rId14" Type="http://schemas.openxmlformats.org/officeDocument/2006/relationships/slide" Target="slide33.xml"/><Relationship Id="rId22" Type="http://schemas.openxmlformats.org/officeDocument/2006/relationships/slide" Target="slide51.xml"/><Relationship Id="rId27" Type="http://schemas.openxmlformats.org/officeDocument/2006/relationships/slide" Target="slide6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40.wav"/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33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3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image" Target="../media/image4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Relationship Id="rId4" Type="http://schemas.openxmlformats.org/officeDocument/2006/relationships/slide" Target="slide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hyperlink" Target="https://fincult.info/upload/iblock/3b3/skazki_igry_fin_gr.pdf" TargetMode="External"/><Relationship Id="rId3" Type="http://schemas.openxmlformats.org/officeDocument/2006/relationships/hyperlink" Target="http://get-tune.net/?a=music&amp;q=%F1%E2%EE%FF+%E8%E3%F0%E0+%E7%E0%F1%F2%E0%E2%EA%E0" TargetMode="External"/><Relationship Id="rId7" Type="http://schemas.openxmlformats.org/officeDocument/2006/relationships/hyperlink" Target="https://www.cbr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A1%D0%B2%D0%BE%D1%8F_%D0%B8%D0%B3%D1%80%D0%B0" TargetMode="External"/><Relationship Id="rId5" Type="http://schemas.openxmlformats.org/officeDocument/2006/relationships/hyperlink" Target="http://retsepty-s-foto.ru/uploads/taginator/Jul-2013/kot-v-meshke-foto.jpg" TargetMode="External"/><Relationship Id="rId10" Type="http://schemas.openxmlformats.org/officeDocument/2006/relationships/hyperlink" Target="https://visper.sberdevices.ru/main" TargetMode="External"/><Relationship Id="rId4" Type="http://schemas.openxmlformats.org/officeDocument/2006/relationships/hyperlink" Target="http://ipadmania.org/wp-content/uploads/svoyaig1.jpg" TargetMode="External"/><Relationship Id="rId9" Type="http://schemas.openxmlformats.org/officeDocument/2006/relationships/hyperlink" Target="https://www.youtube.com/watch?v=2CYMZLrZ8K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mom\Desktop\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157" y="1163569"/>
            <a:ext cx="2371859" cy="2330609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084" y="3501008"/>
            <a:ext cx="23859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1928802"/>
            <a:ext cx="4688328" cy="2428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Надежда Леонидовна\Desktop\Svoya_igra\savings-box-161876_128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717769"/>
            <a:ext cx="1785630" cy="148709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14942" y="4429132"/>
            <a:ext cx="39290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Составители:</a:t>
            </a:r>
          </a:p>
          <a:p>
            <a:r>
              <a:rPr lang="ru-RU" b="1" dirty="0" smtClean="0"/>
              <a:t> </a:t>
            </a:r>
            <a:r>
              <a:rPr lang="ru-RU" b="1" dirty="0" err="1" smtClean="0"/>
              <a:t>Лагно</a:t>
            </a:r>
            <a:r>
              <a:rPr lang="ru-RU" b="1" dirty="0" smtClean="0"/>
              <a:t> Ольга Павловна,</a:t>
            </a:r>
          </a:p>
          <a:p>
            <a:r>
              <a:rPr lang="ru-RU" b="1" dirty="0" smtClean="0"/>
              <a:t>учитель начальных классов</a:t>
            </a:r>
          </a:p>
          <a:p>
            <a:r>
              <a:rPr lang="ru-RU" b="1" dirty="0" smtClean="0"/>
              <a:t> Силаева  Ирина Николаевна,</a:t>
            </a:r>
          </a:p>
          <a:p>
            <a:r>
              <a:rPr lang="ru-RU" b="1" dirty="0" smtClean="0"/>
              <a:t>учитель начальных классов</a:t>
            </a:r>
          </a:p>
          <a:p>
            <a:r>
              <a:rPr lang="ru-RU" b="1" dirty="0" smtClean="0"/>
              <a:t> </a:t>
            </a:r>
            <a:r>
              <a:rPr lang="ru-RU" b="1" dirty="0" err="1" smtClean="0"/>
              <a:t>Терещенкова</a:t>
            </a:r>
            <a:r>
              <a:rPr lang="ru-RU" b="1" dirty="0" smtClean="0"/>
              <a:t> Елена </a:t>
            </a:r>
            <a:r>
              <a:rPr lang="ru-RU" b="1" dirty="0" err="1" smtClean="0"/>
              <a:t>Вакифовна</a:t>
            </a:r>
            <a:endParaRPr lang="ru-RU" b="1" dirty="0" smtClean="0"/>
          </a:p>
          <a:p>
            <a:r>
              <a:rPr lang="ru-RU" b="1" dirty="0" smtClean="0"/>
              <a:t>учитель начальных классов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0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муниципальное автономное общеобразовательное учреждение </a:t>
            </a:r>
          </a:p>
          <a:p>
            <a:pPr algn="ctr"/>
            <a:r>
              <a:rPr lang="ru-RU" b="1" dirty="0" smtClean="0"/>
              <a:t>"Средняя общеобразовательная школа № 24" </a:t>
            </a:r>
            <a:r>
              <a:rPr lang="ru-RU" b="1" dirty="0" err="1" smtClean="0"/>
              <a:t>Находкинского</a:t>
            </a:r>
            <a:r>
              <a:rPr lang="ru-RU" b="1" dirty="0" smtClean="0"/>
              <a:t> городского округа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0093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6984776" cy="85707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132660"/>
            <a:ext cx="3164051" cy="770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В Китае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22704" y="30145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641" y="2420888"/>
            <a:ext cx="2792896" cy="409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349079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6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en-US" sz="6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XIV </a:t>
            </a:r>
            <a:r>
              <a:rPr lang="ru-RU" sz="6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веке при Иване </a:t>
            </a:r>
            <a:r>
              <a:rPr lang="en-US" sz="6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III</a:t>
            </a:r>
            <a:r>
              <a:rPr lang="ru-RU" sz="6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на монете из серебра чеканили рисунок с изображением всадника с копьем</a:t>
            </a:r>
            <a:r>
              <a:rPr lang="ru-RU" sz="6400" b="1" dirty="0" smtClean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Как называлась эта монета?</a:t>
            </a:r>
            <a:endParaRPr lang="ru-RU" sz="6400" b="1" dirty="0">
              <a:solidFill>
                <a:srgbClr val="070A8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buNone/>
            </a:pP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6568" y="1556792"/>
            <a:ext cx="3672408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копейка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2871243"/>
            <a:ext cx="607317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21114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4597" y="1124744"/>
            <a:ext cx="86793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70A83"/>
                </a:solidFill>
                <a:latin typeface="+mj-lt"/>
              </a:rPr>
              <a:t>Новгородскую гривну рубили на 2 половины. Любой обрубок гривны </a:t>
            </a:r>
            <a:r>
              <a:rPr lang="ru-RU" sz="6000" b="1" dirty="0" smtClean="0">
                <a:solidFill>
                  <a:srgbClr val="070A83"/>
                </a:solidFill>
                <a:latin typeface="+mj-lt"/>
              </a:rPr>
              <a:t>называли…</a:t>
            </a:r>
            <a:endParaRPr lang="ru-RU" sz="6000" dirty="0">
              <a:solidFill>
                <a:srgbClr val="070A8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7176" y="1401686"/>
            <a:ext cx="3271192" cy="971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рублём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996952"/>
            <a:ext cx="5937504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76672"/>
            <a:ext cx="3910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Кот в мешке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4896544" cy="70609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936" cy="446449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400" b="1" dirty="0">
                <a:solidFill>
                  <a:srgbClr val="070A83"/>
                </a:solidFill>
              </a:rPr>
              <a:t>Назовите имя царя, который провел денежную реформу:</a:t>
            </a:r>
          </a:p>
          <a:p>
            <a:pPr algn="just"/>
            <a:r>
              <a:rPr lang="ru-RU" sz="4400" b="1" dirty="0" smtClean="0">
                <a:solidFill>
                  <a:srgbClr val="070A83"/>
                </a:solidFill>
              </a:rPr>
              <a:t>Монета впервые </a:t>
            </a:r>
            <a:r>
              <a:rPr lang="ru-RU" sz="4400" b="1" dirty="0">
                <a:solidFill>
                  <a:srgbClr val="070A83"/>
                </a:solidFill>
              </a:rPr>
              <a:t>обрела вид правильного </a:t>
            </a:r>
            <a:r>
              <a:rPr lang="ru-RU" sz="4400" b="1" dirty="0" smtClean="0">
                <a:solidFill>
                  <a:srgbClr val="070A83"/>
                </a:solidFill>
              </a:rPr>
              <a:t>круга</a:t>
            </a:r>
          </a:p>
          <a:p>
            <a:pPr algn="just"/>
            <a:r>
              <a:rPr lang="ru-RU" sz="4400" b="1" dirty="0" smtClean="0">
                <a:solidFill>
                  <a:srgbClr val="070A83"/>
                </a:solidFill>
              </a:rPr>
              <a:t>выпущены </a:t>
            </a:r>
            <a:r>
              <a:rPr lang="ru-RU" sz="4400" b="1" dirty="0">
                <a:solidFill>
                  <a:srgbClr val="070A83"/>
                </a:solidFill>
              </a:rPr>
              <a:t>деньги разного достоинства от рубля до</a:t>
            </a:r>
            <a:r>
              <a:rPr lang="ru-RU" sz="4400" b="1" dirty="0">
                <a:solidFill>
                  <a:srgbClr val="070A83"/>
                </a:solidFill>
                <a:latin typeface="Comic Sans MS" panose="030F0702030302020204" pitchFamily="66" charset="0"/>
              </a:rPr>
              <a:t> </a:t>
            </a:r>
            <a:r>
              <a:rPr lang="ru-RU" sz="4400" b="1" dirty="0">
                <a:solidFill>
                  <a:srgbClr val="070A83"/>
                </a:solidFill>
              </a:rPr>
              <a:t>копейки</a:t>
            </a:r>
            <a:r>
              <a:rPr lang="ru-RU" sz="1800" b="1" dirty="0">
                <a:latin typeface="Comic Sans MS" panose="030F0702030302020204" pitchFamily="66" charset="0"/>
              </a:rPr>
              <a:t>.</a:t>
            </a:r>
            <a:br>
              <a:rPr lang="ru-RU" sz="1800" b="1" dirty="0">
                <a:latin typeface="Comic Sans MS" panose="030F0702030302020204" pitchFamily="66" charset="0"/>
              </a:rPr>
            </a:br>
            <a:endParaRPr lang="ru-RU" sz="1800" dirty="0">
              <a:solidFill>
                <a:srgbClr val="002060"/>
              </a:solidFill>
            </a:endParaRPr>
          </a:p>
          <a:p>
            <a:pPr algn="just"/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5301208"/>
            <a:ext cx="2534877" cy="123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1619"/>
            <a:ext cx="684076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4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013234"/>
            <a:ext cx="4392488" cy="7920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Пётр Первый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2060848"/>
            <a:ext cx="367689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908"/>
            <a:ext cx="7246400" cy="106983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1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543956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  </a:t>
            </a:r>
            <a:r>
              <a:rPr lang="ru-RU" sz="3200" b="1" dirty="0" smtClean="0">
                <a:solidFill>
                  <a:srgbClr val="002060"/>
                </a:solidFill>
              </a:rPr>
              <a:t>В 1748 году М.В.Ломоносову за его заслуги перед Отечеством была присуждена премия в размере 2000 рублей, которую ему выдали медными монетами. Поскольку вес пятака в те времена составлял 21 г, то вся премия весила почти тонну. Чтобы довезти премию до дома Ломоносов был вынужден нанять несколько рабочих и погрузить ее в несколько телег.  Данная история в 1769 году подтолкнула к появлению этого. Что это?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985141" y="13565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1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9036496" cy="18287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В 1769 году при Екатерине II были выпущены первые бумажные деньги.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3867564"/>
            <a:ext cx="5246208" cy="282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воя игра начал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20688"/>
            <a:ext cx="9144000" cy="5287516"/>
          </a:xfrm>
          <a:prstGeom prst="round2SameRect">
            <a:avLst>
              <a:gd name="adj1" fmla="val 6955"/>
              <a:gd name="adj2" fmla="val 0"/>
            </a:avLst>
          </a:prstGeom>
          <a:ln>
            <a:noFill/>
          </a:ln>
          <a:effectLst>
            <a:reflection blurRad="6350" stA="52000" endPos="35000" dist="25400" dir="5400000" sy="-100000" algn="bl" rotWithShape="0"/>
          </a:effectLst>
          <a:scene3d>
            <a:camera prst="orthographicFront"/>
            <a:lightRig rig="threePt" dir="t"/>
          </a:scene3d>
          <a:sp3d>
            <a:bevelT w="190500" prst="hardEdge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0810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88640"/>
            <a:ext cx="4320480" cy="79690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18679"/>
            <a:ext cx="9144000" cy="1926147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  <a:p>
            <a:pPr algn="just">
              <a:buNone/>
            </a:pPr>
            <a:r>
              <a:rPr lang="ru-RU" sz="11400" b="1" dirty="0" smtClean="0">
                <a:solidFill>
                  <a:srgbClr val="002060"/>
                </a:solidFill>
              </a:rPr>
              <a:t>План доходов и расходов – это …</a:t>
            </a:r>
            <a:endParaRPr lang="ru-RU" sz="11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664" y="2924944"/>
            <a:ext cx="5328592" cy="303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29208"/>
            <a:ext cx="453650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351058"/>
            <a:ext cx="3168352" cy="857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бюджет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1320" y="2780928"/>
            <a:ext cx="4402848" cy="330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6336704" cy="99412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1340768"/>
            <a:ext cx="9324528" cy="2088232"/>
          </a:xfrm>
        </p:spPr>
        <p:txBody>
          <a:bodyPr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5400" b="1" dirty="0" smtClean="0">
                <a:solidFill>
                  <a:srgbClr val="070A83"/>
                </a:solidFill>
                <a:latin typeface="+mj-lt"/>
              </a:rPr>
              <a:t>Деньги</a:t>
            </a:r>
            <a:r>
              <a:rPr lang="ru-RU" sz="5400" b="1" dirty="0">
                <a:solidFill>
                  <a:srgbClr val="070A83"/>
                </a:solidFill>
                <a:latin typeface="+mj-lt"/>
              </a:rPr>
              <a:t>, которые </a:t>
            </a:r>
            <a:r>
              <a:rPr lang="ru-RU" sz="5400" b="1" dirty="0" smtClean="0">
                <a:solidFill>
                  <a:srgbClr val="070A83"/>
                </a:solidFill>
                <a:latin typeface="+mj-lt"/>
              </a:rPr>
              <a:t> платят </a:t>
            </a:r>
            <a:r>
              <a:rPr lang="ru-RU" sz="5400" b="1" dirty="0">
                <a:solidFill>
                  <a:srgbClr val="070A83"/>
                </a:solidFill>
                <a:latin typeface="+mj-lt"/>
              </a:rPr>
              <a:t>за выполненную работу</a:t>
            </a:r>
            <a:endParaRPr lang="ru-RU" sz="5400" dirty="0">
              <a:solidFill>
                <a:srgbClr val="070A83"/>
              </a:solidFill>
              <a:latin typeface="+mj-lt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404205"/>
            <a:ext cx="4774276" cy="268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5760640" cy="85010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969" y="1196752"/>
            <a:ext cx="8676456" cy="10635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Заработанная плата 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(зарплата)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0" y="3052430"/>
            <a:ext cx="5196973" cy="346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3910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Кот в мешке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88613"/>
            <a:ext cx="8892480" cy="1468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Половинку от зарплаты называют как, ребята?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12976"/>
            <a:ext cx="3672407" cy="275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2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417638"/>
            <a:ext cx="1944216" cy="931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аванс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535377"/>
            <a:ext cx="5882678" cy="367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0930" y="120885"/>
            <a:ext cx="525658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347293"/>
            <a:ext cx="8892480" cy="431395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070A83"/>
                </a:solidFill>
              </a:rPr>
              <a:t>обязательные платежи, выплачиваемые гражданами и организациями в бюджет государства</a:t>
            </a:r>
            <a:r>
              <a:rPr lang="ru-RU" sz="5400" dirty="0">
                <a:solidFill>
                  <a:srgbClr val="070A83"/>
                </a:solidFill>
              </a:rPr>
              <a:t>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8032"/>
            <a:ext cx="489654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209896"/>
            <a:ext cx="2890664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Налоги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852936"/>
            <a:ext cx="7560840" cy="27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2653" y="114300"/>
            <a:ext cx="576064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08831"/>
            <a:ext cx="8363272" cy="1828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070A83"/>
                </a:solidFill>
              </a:rPr>
              <a:t>Лучшим считается бюджет, в </a:t>
            </a:r>
            <a:r>
              <a:rPr lang="ru-RU" sz="5400" b="1" dirty="0" smtClean="0">
                <a:solidFill>
                  <a:srgbClr val="070A83"/>
                </a:solidFill>
              </a:rPr>
              <a:t>котором …</a:t>
            </a:r>
            <a:endParaRPr lang="ru-RU" sz="5400" dirty="0">
              <a:solidFill>
                <a:srgbClr val="070A83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429000"/>
            <a:ext cx="4330121" cy="265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69396" y="430784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51177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Из истории денег</a:t>
            </a:r>
            <a:endParaRPr lang="ru-RU" sz="2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Семейный бюджет</a:t>
            </a:r>
            <a:endParaRPr lang="ru-RU" sz="28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Финансовый фольклор</a:t>
            </a:r>
            <a:endParaRPr lang="ru-RU" sz="2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Финансовые задачи</a:t>
            </a:r>
            <a:endParaRPr lang="ru-RU" sz="28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/>
              <a:t>Сказка- ложь, да в ней намёк…</a:t>
            </a:r>
            <a:endParaRPr lang="ru-RU" sz="2800" b="1" dirty="0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528392" y="291105"/>
            <a:ext cx="1800200" cy="9326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136904" cy="103671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>
                <a:solidFill>
                  <a:srgbClr val="070A83"/>
                </a:solidFill>
              </a:rPr>
              <a:t>доходы больше расходов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533174"/>
            <a:ext cx="5184576" cy="38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38884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>
                <a:solidFill>
                  <a:srgbClr val="070A83"/>
                </a:solidFill>
                <a:latin typeface="+mj-lt"/>
              </a:rPr>
              <a:t>Эта монетка давно не в ходу –. </a:t>
            </a:r>
            <a:endParaRPr lang="ru-RU" sz="4400" b="1" dirty="0" smtClean="0">
              <a:solidFill>
                <a:srgbClr val="070A83"/>
              </a:solidFill>
              <a:latin typeface="+mj-lt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70A83"/>
                </a:solidFill>
                <a:latin typeface="+mj-lt"/>
              </a:rPr>
              <a:t>Её </a:t>
            </a:r>
            <a:r>
              <a:rPr lang="ru-RU" sz="4400" b="1" dirty="0">
                <a:solidFill>
                  <a:srgbClr val="070A83"/>
                </a:solidFill>
                <a:latin typeface="+mj-lt"/>
              </a:rPr>
              <a:t>отменили в далёком году. </a:t>
            </a:r>
            <a:endParaRPr lang="ru-RU" sz="4400" b="1" dirty="0" smtClean="0">
              <a:solidFill>
                <a:srgbClr val="070A83"/>
              </a:solidFill>
              <a:latin typeface="+mj-lt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70A83"/>
                </a:solidFill>
                <a:latin typeface="+mj-lt"/>
              </a:rPr>
              <a:t>Имя </a:t>
            </a:r>
            <a:r>
              <a:rPr lang="ru-RU" sz="4400" b="1" dirty="0">
                <a:solidFill>
                  <a:srgbClr val="070A83"/>
                </a:solidFill>
                <a:latin typeface="+mj-lt"/>
              </a:rPr>
              <a:t>монетки ты </a:t>
            </a:r>
            <a:r>
              <a:rPr lang="ru-RU" sz="4400" b="1" dirty="0" smtClean="0">
                <a:solidFill>
                  <a:srgbClr val="070A83"/>
                </a:solidFill>
                <a:latin typeface="+mj-lt"/>
              </a:rPr>
              <a:t>в сказке прочтёшь,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70A83"/>
                </a:solidFill>
                <a:latin typeface="+mj-lt"/>
              </a:rPr>
              <a:t>А называют её медный … </a:t>
            </a:r>
            <a:endParaRPr lang="ru-RU" sz="4400" b="1" dirty="0">
              <a:solidFill>
                <a:srgbClr val="070A83"/>
              </a:solidFill>
              <a:latin typeface="+mj-lt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8787" y="1381929"/>
            <a:ext cx="2731132" cy="1180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грош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068960"/>
            <a:ext cx="5933378" cy="304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8" cy="14687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Деньги – как вода: плывут неизвестно…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5472608" cy="85010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472601"/>
            <a:ext cx="2376264" cy="9647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куда.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2622489"/>
            <a:ext cx="4680520" cy="351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57364"/>
            <a:ext cx="8478114" cy="40199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Для сохранности доходов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На карманные расходы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Свинка требуется мне, 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Та, что с дыркой на спине.</a:t>
            </a:r>
          </a:p>
          <a:p>
            <a:pPr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/>
            </a:r>
            <a:br>
              <a:rPr lang="ru-RU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4896544" cy="98748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484784"/>
            <a:ext cx="2808312" cy="11087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копилка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Picture 2" descr="C:\Users\Надежда Леонидовна\Desktop\Svoya_igra\savings-box-161876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86137"/>
            <a:ext cx="4091148" cy="3407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81992" y="1391581"/>
            <a:ext cx="4608512" cy="12078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Денег куры …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288" y="2708920"/>
            <a:ext cx="314096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8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174"/>
            <a:ext cx="4608512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1496"/>
            <a:ext cx="4068452" cy="114726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6400" b="1" dirty="0" smtClean="0">
                <a:solidFill>
                  <a:srgbClr val="002060"/>
                </a:solidFill>
              </a:rPr>
              <a:t>     не  клюют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264" y="2996952"/>
            <a:ext cx="298594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Кот в мешке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9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56499"/>
            <a:ext cx="684076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691680" y="1273151"/>
            <a:ext cx="6264696" cy="11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Из истории денег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416151"/>
            <a:ext cx="7400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5252"/>
            <a:ext cx="6048672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76872"/>
            <a:ext cx="7787208" cy="20448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Умный человек- хозяин деньгам, а скупой - …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3812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3788" y="340565"/>
            <a:ext cx="4608512" cy="121014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3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708878"/>
            <a:ext cx="2530624" cy="1042982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слуга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924944"/>
            <a:ext cx="731493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3910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Кот в мешке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61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3752"/>
            <a:ext cx="597666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468"/>
            <a:ext cx="8640960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70A83"/>
                </a:solidFill>
              </a:rPr>
              <a:t>    </a:t>
            </a:r>
            <a:endParaRPr lang="ru-RU" sz="4400" b="1" dirty="0">
              <a:solidFill>
                <a:srgbClr val="070A8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505" y="1214205"/>
            <a:ext cx="92843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5400" b="1" dirty="0">
                <a:solidFill>
                  <a:srgbClr val="070A83"/>
                </a:solidFill>
              </a:rPr>
              <a:t>Сколько Миша накопил денег, если мама дала ему 4 монеты по 10 руб., папа – 7 монет по 5 руб., бабушка – 10 монет по 1 руб. и 10 монет по 50 копеек?</a:t>
            </a:r>
          </a:p>
        </p:txBody>
      </p:sp>
    </p:spTree>
    <p:extLst>
      <p:ext uri="{BB962C8B-B14F-4D97-AF65-F5344CB8AC3E}">
        <p14:creationId xmlns:p14="http://schemas.microsoft.com/office/powerpoint/2010/main" val="22685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5184576" cy="79208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412776"/>
            <a:ext cx="3528392" cy="8206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rgbClr val="002060"/>
                </a:solidFill>
              </a:rPr>
              <a:t>90 рублей</a:t>
            </a:r>
          </a:p>
          <a:p>
            <a:pPr marL="0" indent="0">
              <a:buNone/>
            </a:pP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33464"/>
            <a:ext cx="4248472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66626"/>
            <a:ext cx="5904656" cy="63408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280" cy="38164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4948" y="800708"/>
            <a:ext cx="88204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70A83"/>
                </a:solidFill>
              </a:rPr>
              <a:t>Во времена царя Ивана </a:t>
            </a:r>
          </a:p>
          <a:p>
            <a:r>
              <a:rPr lang="ru-RU" sz="4800" b="1" dirty="0" smtClean="0">
                <a:solidFill>
                  <a:srgbClr val="070A83"/>
                </a:solidFill>
              </a:rPr>
              <a:t>Грозного на Руси  за 3 копейки можно было купить крестьянскую избу. Сколько изб можно было купить на 38 копеек? Сколько копеек останется?</a:t>
            </a:r>
            <a:endParaRPr lang="ru-RU" sz="4800" b="1" dirty="0">
              <a:solidFill>
                <a:srgbClr val="070A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5760640" cy="92211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1369777"/>
            <a:ext cx="8712968" cy="10801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12 изб, 2 копейки останутся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598" y="2492896"/>
            <a:ext cx="5801841" cy="398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6768752" cy="77809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8964488" cy="45365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В июле коммунальные услуги стоили 1200 руб., что на 200 руб. дороже, чем в июне и на 100 руб. дешевле, чем в августе. Сколько стоили коммунальные услуги в июне и в августе?</a:t>
            </a:r>
            <a:br>
              <a:rPr lang="ru-RU" sz="4800" b="1" dirty="0">
                <a:solidFill>
                  <a:srgbClr val="002060"/>
                </a:solidFill>
              </a:rPr>
            </a:b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0340"/>
            <a:ext cx="468052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8964488" cy="1756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002060"/>
                </a:solidFill>
              </a:rPr>
              <a:t>1000 рублей в июне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rgbClr val="002060"/>
                </a:solidFill>
              </a:rPr>
              <a:t>1300 рублей в августе</a:t>
            </a:r>
          </a:p>
          <a:p>
            <a:pPr algn="ctr"/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820" y="3501008"/>
            <a:ext cx="4231364" cy="284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12316"/>
            <a:ext cx="5472608" cy="76841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80728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70A83"/>
                </a:solidFill>
              </a:rPr>
              <a:t>Папа получил премию 25 000 руб., а мама получила </a:t>
            </a:r>
            <a:r>
              <a:rPr lang="ru-RU" sz="4400" b="1" dirty="0" smtClean="0">
                <a:solidFill>
                  <a:srgbClr val="070A83"/>
                </a:solidFill>
              </a:rPr>
              <a:t>премию </a:t>
            </a:r>
            <a:r>
              <a:rPr lang="ru-RU" sz="4400" b="1" dirty="0">
                <a:solidFill>
                  <a:srgbClr val="070A83"/>
                </a:solidFill>
              </a:rPr>
              <a:t>на 3000 руб. больше, чем папа. На сколько доход </a:t>
            </a:r>
            <a:r>
              <a:rPr lang="ru-RU" sz="4400" b="1" dirty="0" smtClean="0">
                <a:solidFill>
                  <a:srgbClr val="070A83"/>
                </a:solidFill>
              </a:rPr>
              <a:t>семьи повысился </a:t>
            </a:r>
            <a:r>
              <a:rPr lang="ru-RU" sz="4400" b="1" dirty="0">
                <a:solidFill>
                  <a:srgbClr val="070A83"/>
                </a:solidFill>
              </a:rPr>
              <a:t>в этом месяце при условии, что размер </a:t>
            </a:r>
            <a:r>
              <a:rPr lang="ru-RU" sz="4400" b="1" dirty="0" smtClean="0">
                <a:solidFill>
                  <a:srgbClr val="070A83"/>
                </a:solidFill>
              </a:rPr>
              <a:t>заработной платы остался неизменным</a:t>
            </a:r>
            <a:r>
              <a:rPr lang="ru-RU" sz="4400" b="1" dirty="0">
                <a:solidFill>
                  <a:srgbClr val="070A83"/>
                </a:solidFill>
              </a:rPr>
              <a:t>, а премия ранее не выдавалась.</a:t>
            </a:r>
          </a:p>
        </p:txBody>
      </p:sp>
    </p:spTree>
    <p:extLst>
      <p:ext uri="{BB962C8B-B14F-4D97-AF65-F5344CB8AC3E}">
        <p14:creationId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09382"/>
            <a:ext cx="6059016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+mn-lt"/>
              </a:rPr>
              <a:t>Категория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 2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587965" y="1124744"/>
            <a:ext cx="6624736" cy="8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Семейный бюджет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0" y="2410237"/>
            <a:ext cx="7812360" cy="410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149" y="260159"/>
            <a:ext cx="721114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9055" y="1083195"/>
            <a:ext cx="4941332" cy="170062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4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1400" b="1" dirty="0" smtClean="0">
                <a:solidFill>
                  <a:srgbClr val="002060"/>
                </a:solidFill>
              </a:rPr>
              <a:t>53 000 рублей</a:t>
            </a:r>
            <a:endParaRPr lang="ru-RU" sz="11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73532"/>
            <a:ext cx="6671256" cy="324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79" y="62864"/>
            <a:ext cx="4869923" cy="93724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54454"/>
            <a:ext cx="9144000" cy="3438842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Можно ли разменять пятнадцатикопеечную</a:t>
            </a:r>
          </a:p>
          <a:p>
            <a:pPr indent="0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монету двумя монетами, одна из которых не пятак?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716" y="1000108"/>
            <a:ext cx="7057827" cy="165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0" y="5163263"/>
            <a:ext cx="3240232" cy="1580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025302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4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71546"/>
            <a:ext cx="8715404" cy="421484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   </a:t>
            </a:r>
            <a:r>
              <a:rPr lang="ru-RU" sz="5800" b="1" dirty="0" smtClean="0">
                <a:solidFill>
                  <a:srgbClr val="002060"/>
                </a:solidFill>
              </a:rPr>
              <a:t>Можно.</a:t>
            </a:r>
          </a:p>
          <a:p>
            <a:pPr indent="0">
              <a:buNone/>
            </a:pPr>
            <a:r>
              <a:rPr lang="ru-RU" sz="4400" b="1" dirty="0" smtClean="0">
                <a:solidFill>
                  <a:srgbClr val="070A83"/>
                </a:solidFill>
              </a:rPr>
              <a:t>   </a:t>
            </a:r>
            <a:r>
              <a:rPr lang="ru-RU" sz="4800" b="1" dirty="0" smtClean="0">
                <a:solidFill>
                  <a:srgbClr val="070A83"/>
                </a:solidFill>
              </a:rPr>
              <a:t>В условии говорится  что ОДНА из монет не 5 коп. При этом нет никаких ограничений в том, какой может быть вторая монета. Соответственно вторая монета 5 коп., а другая 10 коп.</a:t>
            </a:r>
            <a:endParaRPr lang="ru-RU" sz="4800" b="1" dirty="0">
              <a:solidFill>
                <a:srgbClr val="070A83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8554" y="104965"/>
            <a:ext cx="465886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214422"/>
            <a:ext cx="8015286" cy="150019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    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333467" y="948266"/>
            <a:ext cx="93965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70A83"/>
                </a:solidFill>
              </a:rPr>
              <a:t>В какой сказке персонаж</a:t>
            </a:r>
          </a:p>
          <a:p>
            <a:pPr algn="ctr"/>
            <a:r>
              <a:rPr lang="ru-RU" sz="5400" b="1" dirty="0" smtClean="0">
                <a:solidFill>
                  <a:srgbClr val="070A83"/>
                </a:solidFill>
              </a:rPr>
              <a:t> зарыл деньги , чтобы разбогатеть?</a:t>
            </a:r>
            <a:endParaRPr lang="ru-RU" sz="5400" b="1" dirty="0">
              <a:solidFill>
                <a:srgbClr val="070A83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0585" y="3533589"/>
            <a:ext cx="3888432" cy="254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104567"/>
            <a:ext cx="1872208" cy="28091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112568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83" y="1052736"/>
            <a:ext cx="8846214" cy="3456384"/>
          </a:xfrm>
        </p:spPr>
        <p:txBody>
          <a:bodyPr>
            <a:normAutofit/>
          </a:bodyPr>
          <a:lstStyle/>
          <a:p>
            <a:pPr lvl="0" indent="0">
              <a:buNone/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Повесть сказка «Золотой ключик, или приключения Буратино» Алексея Николаевича Толстого.</a:t>
            </a:r>
          </a:p>
          <a:p>
            <a:pPr indent="0">
              <a:buNone/>
            </a:pP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3910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Кот в мешке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-63954"/>
            <a:ext cx="4968552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064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9512" y="908720"/>
            <a:ext cx="9252520" cy="3543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этом произведении работодатель хотел расплатиться с работником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щелчками.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Назовите это произведение и автора. 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49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6382492" cy="79690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09600" y="1752600"/>
            <a:ext cx="5891226" cy="449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060991"/>
            <a:ext cx="91092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70A83"/>
                </a:solidFill>
              </a:rPr>
              <a:t>«Сказка о попе и о работнике</a:t>
            </a:r>
          </a:p>
          <a:p>
            <a:r>
              <a:rPr lang="ru-RU" sz="5400" b="1" dirty="0" smtClean="0">
                <a:solidFill>
                  <a:srgbClr val="070A83"/>
                </a:solidFill>
              </a:rPr>
              <a:t> его </a:t>
            </a:r>
            <a:r>
              <a:rPr lang="ru-RU" sz="5400" b="1" dirty="0" err="1" smtClean="0">
                <a:solidFill>
                  <a:srgbClr val="070A83"/>
                </a:solidFill>
              </a:rPr>
              <a:t>Балде</a:t>
            </a:r>
            <a:r>
              <a:rPr lang="ru-RU" sz="5400" b="1" dirty="0" smtClean="0">
                <a:solidFill>
                  <a:srgbClr val="070A83"/>
                </a:solidFill>
              </a:rPr>
              <a:t>» А. С. Пушкина</a:t>
            </a:r>
            <a:endParaRPr lang="ru-RU" sz="5400" b="1" dirty="0">
              <a:solidFill>
                <a:srgbClr val="070A83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912" y="2883968"/>
            <a:ext cx="2643150" cy="375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5857916" cy="86834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214422"/>
            <a:ext cx="8786842" cy="44930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70A83"/>
                </a:solidFill>
              </a:rPr>
              <a:t>«Два-пять шапок серебра» — это сколько? Интрига из сказки «Конёк-Горбунок» Петра Ершова. Царь глаз не мог отвести от волшебных коней и искал их хозяина на ярмарке.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70A83"/>
                </a:solidFill>
              </a:rPr>
              <a:t>— Что в промен берёшь добра?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70A83"/>
                </a:solidFill>
              </a:rPr>
              <a:t>— Два-пять шапок серебра. </a:t>
            </a:r>
          </a:p>
          <a:p>
            <a:pPr marL="0" indent="0">
              <a:buNone/>
            </a:pPr>
            <a:endParaRPr lang="ru-RU" sz="4400" b="1" dirty="0" smtClean="0">
              <a:solidFill>
                <a:srgbClr val="070A83"/>
              </a:solidFill>
            </a:endParaRPr>
          </a:p>
          <a:p>
            <a:pPr>
              <a:buNone/>
            </a:pP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14290"/>
            <a:ext cx="3829048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344" y="1556792"/>
            <a:ext cx="8686800" cy="269289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5400" b="1" dirty="0" smtClean="0">
                <a:solidFill>
                  <a:srgbClr val="070A83"/>
                </a:solidFill>
              </a:rPr>
              <a:t>«Два-пять» — это два раза по пять, то есть десять.</a:t>
            </a:r>
            <a:endParaRPr lang="ru-RU" sz="5400" b="1" dirty="0">
              <a:solidFill>
                <a:srgbClr val="070A83"/>
              </a:solidFill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96560"/>
            <a:ext cx="6192688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+mn-lt"/>
              </a:rPr>
              <a:t>Категория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 3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1439560"/>
            <a:ext cx="8147248" cy="1036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Финансовый фольклор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964" y="2636913"/>
            <a:ext cx="5220072" cy="391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52"/>
            <a:ext cx="721114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18047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Почему кот </a:t>
            </a:r>
            <a:r>
              <a:rPr lang="ru-RU" sz="5400" b="1" dirty="0" err="1" smtClean="0">
                <a:solidFill>
                  <a:srgbClr val="002060"/>
                </a:solidFill>
              </a:rPr>
              <a:t>Матроскин</a:t>
            </a:r>
            <a:r>
              <a:rPr lang="ru-RU" sz="5400" b="1" dirty="0" smtClean="0">
                <a:solidFill>
                  <a:srgbClr val="002060"/>
                </a:solidFill>
              </a:rPr>
              <a:t> отказался выписывать газету?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760" y="3498190"/>
            <a:ext cx="4683749" cy="2826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600200"/>
            <a:ext cx="9433048" cy="4781127"/>
          </a:xfrm>
        </p:spPr>
        <p:txBody>
          <a:bodyPr>
            <a:normAutofit fontScale="77500" lnSpcReduction="20000"/>
          </a:bodyPr>
          <a:lstStyle/>
          <a:p>
            <a:pPr indent="0">
              <a:buNone/>
            </a:pPr>
            <a:r>
              <a:rPr lang="ru-RU" sz="5700" b="1" dirty="0" smtClean="0">
                <a:solidFill>
                  <a:srgbClr val="002060"/>
                </a:solidFill>
              </a:rPr>
              <a:t>Почтальон Печкин спрашивает героев повести, что они будут выписывать? Дядя Фёдор ответил, что «</a:t>
            </a:r>
            <a:r>
              <a:rPr lang="ru-RU" sz="5700" b="1" dirty="0" err="1" smtClean="0">
                <a:solidFill>
                  <a:srgbClr val="002060"/>
                </a:solidFill>
              </a:rPr>
              <a:t>Мурзилку</a:t>
            </a:r>
            <a:r>
              <a:rPr lang="ru-RU" sz="5700" b="1" dirty="0" smtClean="0">
                <a:solidFill>
                  <a:srgbClr val="002060"/>
                </a:solidFill>
              </a:rPr>
              <a:t>», Шарик выбрал про охоту что-нибудь. А вот </a:t>
            </a:r>
            <a:r>
              <a:rPr lang="ru-RU" sz="5700" b="1" dirty="0" err="1" smtClean="0">
                <a:solidFill>
                  <a:srgbClr val="002060"/>
                </a:solidFill>
              </a:rPr>
              <a:t>Матроскин</a:t>
            </a:r>
            <a:r>
              <a:rPr lang="ru-RU" sz="5700" b="1" dirty="0" smtClean="0">
                <a:solidFill>
                  <a:srgbClr val="002060"/>
                </a:solidFill>
              </a:rPr>
              <a:t> сказал :</a:t>
            </a:r>
          </a:p>
          <a:p>
            <a:pPr indent="0">
              <a:buNone/>
            </a:pPr>
            <a:r>
              <a:rPr lang="ru-RU" sz="5700" dirty="0" smtClean="0">
                <a:solidFill>
                  <a:srgbClr val="002060"/>
                </a:solidFill>
              </a:rPr>
              <a:t>– </a:t>
            </a:r>
            <a:r>
              <a:rPr lang="ru-RU" sz="5700" b="1" dirty="0" smtClean="0">
                <a:solidFill>
                  <a:srgbClr val="002060"/>
                </a:solidFill>
              </a:rPr>
              <a:t>А я ничего не буду. Я ЭКОНОМИТЬ БУДУ.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8654" y="3212976"/>
            <a:ext cx="3115346" cy="3511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5904656" cy="86409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81655" y="1196752"/>
            <a:ext cx="8961041" cy="27363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rgbClr val="070A83"/>
                </a:solidFill>
              </a:rPr>
              <a:t>Муха по полю пошла, муха денежку </a:t>
            </a:r>
            <a:r>
              <a:rPr lang="ru-RU" sz="5400" b="1" dirty="0" smtClean="0">
                <a:solidFill>
                  <a:srgbClr val="070A83"/>
                </a:solidFill>
              </a:rPr>
              <a:t>нашла. Сколько денег нашла Муха – Цокотуха?</a:t>
            </a:r>
            <a:endParaRPr lang="ru-RU" sz="5400" b="1" dirty="0">
              <a:solidFill>
                <a:srgbClr val="070A83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504" y="53752"/>
            <a:ext cx="4546848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Категория 5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094" y="980728"/>
            <a:ext cx="8686800" cy="2304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70A83"/>
                </a:solidFill>
              </a:rPr>
              <a:t>Денежка равна половине копейки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70A83"/>
                </a:solidFill>
              </a:rPr>
              <a:t>Денежка чеканилась в России из меди с 1849 по 1866 год.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72" y="3655876"/>
            <a:ext cx="4154760" cy="20773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7064" y="3666449"/>
            <a:ext cx="4109765" cy="197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воя игра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20688"/>
            <a:ext cx="9144000" cy="5380062"/>
          </a:xfrm>
          <a:prstGeom prst="round2SameRect">
            <a:avLst>
              <a:gd name="adj1" fmla="val 6955"/>
              <a:gd name="adj2" fmla="val 0"/>
            </a:avLst>
          </a:prstGeom>
          <a:ln>
            <a:noFill/>
          </a:ln>
          <a:effectLst>
            <a:reflection blurRad="6350" stA="52000" endPos="35000" dist="25400" dir="5400000" sy="-100000" algn="bl" rotWithShape="0"/>
          </a:effectLst>
          <a:scene3d>
            <a:camera prst="orthographicFront"/>
            <a:lightRig rig="threePt" dir="t"/>
          </a:scene3d>
          <a:sp3d>
            <a:bevelT w="190500" prst="hardEdge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3012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112006"/>
            <a:ext cx="8967097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Использованные источники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72992" y="1391663"/>
            <a:ext cx="8591495" cy="1317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err="1" smtClean="0">
                <a:solidFill>
                  <a:srgbClr val="002060"/>
                </a:solidFill>
              </a:rPr>
              <a:t>Аудиоряды</a:t>
            </a:r>
            <a:r>
              <a:rPr lang="ru-RU" sz="2400" dirty="0" smtClean="0">
                <a:solidFill>
                  <a:srgbClr val="002060"/>
                </a:solidFill>
              </a:rPr>
              <a:t> заимствованы с сайта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hlinkClick r:id="rId3"/>
              </a:rPr>
              <a:t>GetTune.net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по запросу «Своя игра» 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hlinkClick r:id="rId4"/>
              </a:rPr>
              <a:t>Фон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    </a:t>
            </a:r>
            <a:r>
              <a:rPr lang="ru-RU" sz="2400" dirty="0" smtClean="0">
                <a:solidFill>
                  <a:srgbClr val="002060"/>
                </a:solidFill>
                <a:hlinkClick r:id="rId5"/>
              </a:rPr>
              <a:t>Кот в мешке </a:t>
            </a:r>
            <a:r>
              <a:rPr lang="en-US" sz="2400" dirty="0" smtClean="0">
                <a:solidFill>
                  <a:srgbClr val="002060"/>
                </a:solidFill>
              </a:rPr>
              <a:t>     </a:t>
            </a:r>
            <a:r>
              <a:rPr lang="ru-RU" sz="2400" dirty="0" smtClean="0">
                <a:solidFill>
                  <a:srgbClr val="002060"/>
                </a:solidFill>
                <a:hlinkClick r:id="rId6"/>
              </a:rPr>
              <a:t>Идея игры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2993" y="2852936"/>
            <a:ext cx="87016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Копейка рубль бережет/</a:t>
            </a:r>
            <a:r>
              <a:rPr lang="ru-RU" sz="2400" dirty="0" err="1">
                <a:solidFill>
                  <a:srgbClr val="002060"/>
                </a:solidFill>
              </a:rPr>
              <a:t>ред</a:t>
            </a:r>
            <a:r>
              <a:rPr lang="ru-RU" sz="2400" dirty="0">
                <a:solidFill>
                  <a:srgbClr val="002060"/>
                </a:solidFill>
              </a:rPr>
              <a:t>-сост. Л.И. Жук, 2009 г.</a:t>
            </a:r>
          </a:p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Сайт Центрального Банка РФ </a:t>
            </a:r>
            <a:r>
              <a:rPr lang="en-US" sz="2400" dirty="0">
                <a:solidFill>
                  <a:srgbClr val="002060"/>
                </a:solidFill>
                <a:hlinkClick r:id="rId7"/>
              </a:rPr>
              <a:t>https://www.cbr.ru/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Сказки, игры, загадки и задачки по финансовой грамотности</a:t>
            </a:r>
          </a:p>
          <a:p>
            <a:r>
              <a:rPr lang="en-US" sz="2400" dirty="0">
                <a:solidFill>
                  <a:srgbClr val="002060"/>
                </a:solidFill>
                <a:hlinkClick r:id="rId8"/>
              </a:rPr>
              <a:t>https://fincult.info/upload/iblock/3b3/skazki_igry_fin_gr.pdf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  <a:hlinkClick r:id="rId9"/>
              </a:rPr>
              <a:t>https://www.youtube.com/watch?v=2CYMZLrZ8K4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993" y="5674608"/>
            <a:ext cx="8159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Нейросеть</a:t>
            </a:r>
            <a:r>
              <a:rPr lang="ru-RU" sz="2400" dirty="0" smtClean="0"/>
              <a:t>,</a:t>
            </a:r>
            <a:r>
              <a:rPr lang="en-US" sz="2400" dirty="0" smtClean="0"/>
              <a:t> </a:t>
            </a:r>
            <a:r>
              <a:rPr lang="ru-RU" sz="2400" dirty="0" smtClean="0"/>
              <a:t>сгенерировавшая видео </a:t>
            </a:r>
            <a:r>
              <a:rPr lang="ru-RU" sz="2400" dirty="0"/>
              <a:t>на основе изображений и текста</a:t>
            </a:r>
          </a:p>
          <a:p>
            <a:r>
              <a:rPr lang="en-US" sz="2400" dirty="0" smtClean="0">
                <a:hlinkClick r:id="rId10"/>
              </a:rPr>
              <a:t>https</a:t>
            </a:r>
            <a:r>
              <a:rPr lang="en-US" sz="2400" dirty="0">
                <a:hlinkClick r:id="rId10"/>
              </a:rPr>
              <a:t>://</a:t>
            </a:r>
            <a:r>
              <a:rPr lang="en-US" sz="2400" dirty="0" smtClean="0">
                <a:hlinkClick r:id="rId10"/>
              </a:rPr>
              <a:t>visper.sberdevices.ru/main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+mn-lt"/>
              </a:rPr>
              <a:t>Категория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 4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187624" y="1600201"/>
            <a:ext cx="7776864" cy="964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Финансовые задачи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5" name="Рисунок 4" descr="accounting-761599_19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2768283"/>
            <a:ext cx="4714876" cy="3376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2305" y="0"/>
            <a:ext cx="5806988" cy="1000791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+mn-lt"/>
              </a:rPr>
              <a:t>Категория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 5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-108520" y="980728"/>
            <a:ext cx="9252520" cy="19947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Сказка – ложь, 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да в ней намёк…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862" y="3212976"/>
            <a:ext cx="5304114" cy="353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Категория 1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32856"/>
            <a:ext cx="8820472" cy="2880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Где </a:t>
            </a:r>
            <a:r>
              <a:rPr lang="ru-RU" sz="5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появились </a:t>
            </a:r>
            <a:r>
              <a:rPr lang="ru-RU" sz="5400" b="1" dirty="0" smtClean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первые бумажные </a:t>
            </a:r>
            <a:r>
              <a:rPr lang="ru-RU" sz="5400" b="1" dirty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деньги </a:t>
            </a:r>
            <a:endParaRPr lang="ru-RU" sz="5400" b="1" dirty="0" smtClean="0">
              <a:solidFill>
                <a:srgbClr val="070A8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070A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910 году?</a:t>
            </a:r>
            <a:endParaRPr lang="ru-RU" sz="5400" b="1" dirty="0">
              <a:solidFill>
                <a:srgbClr val="070A8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своя игра финанс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своя игра финансы</Template>
  <TotalTime>1662</TotalTime>
  <Words>1054</Words>
  <Application>Microsoft Office PowerPoint</Application>
  <PresentationFormat>Экран (4:3)</PresentationFormat>
  <Paragraphs>256</Paragraphs>
  <Slides>65</Slides>
  <Notes>4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9" baseType="lpstr">
      <vt:lpstr>Arial</vt:lpstr>
      <vt:lpstr>Calibri</vt:lpstr>
      <vt:lpstr>Comic Sans MS</vt:lpstr>
      <vt:lpstr>своя игра финансы</vt:lpstr>
      <vt:lpstr>Презентация PowerPoint</vt:lpstr>
      <vt:lpstr>Презентация PowerPoint</vt:lpstr>
      <vt:lpstr>Презентация PowerPoint</vt:lpstr>
      <vt:lpstr>Категория 1</vt:lpstr>
      <vt:lpstr>Категория 2</vt:lpstr>
      <vt:lpstr>Категория 3</vt:lpstr>
      <vt:lpstr>Категория 4</vt:lpstr>
      <vt:lpstr>Категория 5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Презентация PowerPoint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Презентация PowerPoint</vt:lpstr>
      <vt:lpstr>Категория 3</vt:lpstr>
      <vt:lpstr>Категория 3</vt:lpstr>
      <vt:lpstr>Презентация PowerPoint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Презентация PowerPoint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Презентация PowerPoint</vt:lpstr>
      <vt:lpstr>Использованные 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sweet</dc:creator>
  <cp:lastModifiedBy>Jhon master</cp:lastModifiedBy>
  <cp:revision>57</cp:revision>
  <dcterms:created xsi:type="dcterms:W3CDTF">2020-10-05T13:27:58Z</dcterms:created>
  <dcterms:modified xsi:type="dcterms:W3CDTF">2024-10-21T04:03:51Z</dcterms:modified>
</cp:coreProperties>
</file>